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8" r:id="rId1"/>
  </p:sldMasterIdLst>
  <p:notesMasterIdLst>
    <p:notesMasterId r:id="rId17"/>
  </p:notesMasterIdLst>
  <p:sldIdLst>
    <p:sldId id="256" r:id="rId2"/>
    <p:sldId id="257" r:id="rId3"/>
    <p:sldId id="258" r:id="rId4"/>
    <p:sldId id="263" r:id="rId5"/>
    <p:sldId id="278" r:id="rId6"/>
    <p:sldId id="270" r:id="rId7"/>
    <p:sldId id="260" r:id="rId8"/>
    <p:sldId id="269" r:id="rId9"/>
    <p:sldId id="271" r:id="rId10"/>
    <p:sldId id="281" r:id="rId11"/>
    <p:sldId id="282" r:id="rId12"/>
    <p:sldId id="276" r:id="rId13"/>
    <p:sldId id="264" r:id="rId14"/>
    <p:sldId id="268" r:id="rId15"/>
    <p:sldId id="283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6600"/>
    <a:srgbClr val="0D1869"/>
    <a:srgbClr val="058705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 vertBarState="maximized">
    <p:restoredLeft sz="34555" autoAdjust="0"/>
    <p:restoredTop sz="86391" autoAdjust="0"/>
  </p:normalViewPr>
  <p:slideViewPr>
    <p:cSldViewPr>
      <p:cViewPr>
        <p:scale>
          <a:sx n="64" d="100"/>
          <a:sy n="64" d="100"/>
        </p:scale>
        <p:origin x="-1332" y="-6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204" y="0"/>
    </p:cViewPr>
  </p:outlin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3A25C98-39CA-4CA7-9D3C-BFCE33DBEFC2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87C6577-AEA6-4606-A44D-223C49FADE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0690313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7C6577-AEA6-4606-A44D-223C49FADEEA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56375869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7C6577-AEA6-4606-A44D-223C49FADEEA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419602649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7C6577-AEA6-4606-A44D-223C49FADEEA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7C6577-AEA6-4606-A44D-223C49FADEEA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7C6577-AEA6-4606-A44D-223C49FADEEA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1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2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1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9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9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1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7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1" y="1444295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1444295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3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3" y="6407945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3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716437" y="5001994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-53560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3" y="5791254"/>
            <a:ext cx="3402315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9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30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4" y="274641"/>
            <a:ext cx="1777471" cy="5592761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716437" y="5001994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-53560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3" y="5791254"/>
            <a:ext cx="3402315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9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9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BC23423F-8C9E-4056-8E0C-FDF3D7FB5D0B}" type="datetimeFigureOut">
              <a:rPr lang="en-US" smtClean="0"/>
              <a:pPr/>
              <a:t>2/20/2016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3" y="6407945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5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BD2BF4DA-CB1F-4978-B8F5-6338EC1CEB68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slideLayout" Target="../slideLayouts/slideLayout7.xml"/><Relationship Id="rId1" Type="http://schemas.openxmlformats.org/officeDocument/2006/relationships/video" Target="file:///D:\Food%20Chain%20Song.mp4" TargetMode="External"/><Relationship Id="rId5" Type="http://schemas.openxmlformats.org/officeDocument/2006/relationships/image" Target="../media/image8.png"/><Relationship Id="rId4" Type="http://schemas.openxmlformats.org/officeDocument/2006/relationships/hyperlink" Target="file:///C:\Users\user\Documents\VIDEO%20NI%20ANN\Food%20Chain%20Song.mp4" TargetMode="Externa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jpeg"/><Relationship Id="rId5" Type="http://schemas.openxmlformats.org/officeDocument/2006/relationships/image" Target="../media/image16.jpeg"/><Relationship Id="rId4" Type="http://schemas.openxmlformats.org/officeDocument/2006/relationships/image" Target="../media/image15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.jpeg"/><Relationship Id="rId4" Type="http://schemas.openxmlformats.org/officeDocument/2006/relationships/image" Target="../media/image15.jpe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jpeg"/><Relationship Id="rId5" Type="http://schemas.openxmlformats.org/officeDocument/2006/relationships/image" Target="../media/image22.jpeg"/><Relationship Id="rId4" Type="http://schemas.openxmlformats.org/officeDocument/2006/relationships/image" Target="../media/image21.jpe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6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2400300" y="3429000"/>
            <a:ext cx="4343400" cy="1219200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endParaRPr lang="en-US" sz="2400" dirty="0" smtClean="0">
              <a:solidFill>
                <a:srgbClr val="058705"/>
              </a:solidFill>
              <a:latin typeface="Arial Black" pitchFamily="34" charset="0"/>
            </a:endParaRPr>
          </a:p>
          <a:p>
            <a:r>
              <a:rPr lang="en-US" sz="2400" dirty="0">
                <a:solidFill>
                  <a:srgbClr val="058705"/>
                </a:solidFill>
                <a:latin typeface="Arial Black" pitchFamily="34" charset="0"/>
              </a:rPr>
              <a:t> </a:t>
            </a:r>
            <a:r>
              <a:rPr lang="en-US" sz="2400" dirty="0" smtClean="0">
                <a:solidFill>
                  <a:srgbClr val="058705"/>
                </a:solidFill>
                <a:latin typeface="Arial Black" pitchFamily="34" charset="0"/>
              </a:rPr>
              <a:t>  Rhose  </a:t>
            </a:r>
            <a:r>
              <a:rPr lang="en-US" sz="2400" dirty="0">
                <a:solidFill>
                  <a:srgbClr val="058705"/>
                </a:solidFill>
                <a:latin typeface="Arial Black" pitchFamily="34" charset="0"/>
              </a:rPr>
              <a:t>Ann L. Urrete</a:t>
            </a:r>
          </a:p>
          <a:p>
            <a:endParaRPr lang="en-US" sz="2400" dirty="0"/>
          </a:p>
        </p:txBody>
      </p:sp>
      <p:sp>
        <p:nvSpPr>
          <p:cNvPr id="3" name="Rectangle 2"/>
          <p:cNvSpPr/>
          <p:nvPr/>
        </p:nvSpPr>
        <p:spPr>
          <a:xfrm>
            <a:off x="1981200" y="533400"/>
            <a:ext cx="4419600" cy="1862048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11500" b="1" cap="none" spc="0" dirty="0" smtClean="0">
                <a:ln w="24500" cmpd="dbl">
                  <a:solidFill>
                    <a:schemeClr val="accent2">
                      <a:shade val="85000"/>
                      <a:satMod val="155000"/>
                    </a:schemeClr>
                  </a:solidFill>
                  <a:prstDash val="solid"/>
                  <a:miter lim="800000"/>
                </a:ln>
                <a:gradFill>
                  <a:gsLst>
                    <a:gs pos="10000">
                      <a:schemeClr val="accent2">
                        <a:tint val="10000"/>
                        <a:satMod val="155000"/>
                      </a:schemeClr>
                    </a:gs>
                    <a:gs pos="60000">
                      <a:schemeClr val="accent2">
                        <a:tint val="30000"/>
                        <a:satMod val="155000"/>
                      </a:schemeClr>
                    </a:gs>
                    <a:gs pos="100000">
                      <a:schemeClr val="accent2">
                        <a:tint val="73000"/>
                        <a:satMod val="155000"/>
                      </a:schemeClr>
                    </a:gs>
                  </a:gsLst>
                  <a:lin ang="5400000"/>
                </a:gradFill>
                <a:effectLst>
                  <a:outerShdw blurRad="38100" dist="38100" dir="7020000" algn="tl">
                    <a:srgbClr val="000000">
                      <a:alpha val="35000"/>
                    </a:srgbClr>
                  </a:outerShdw>
                </a:effectLst>
                <a:latin typeface="Arial Black" pitchFamily="34" charset="0"/>
              </a:rPr>
              <a:t>Good</a:t>
            </a:r>
            <a:endParaRPr lang="en-US" sz="11500" b="1" cap="none" spc="0" dirty="0">
              <a:ln w="24500" cmpd="dbl">
                <a:solidFill>
                  <a:schemeClr val="accent2">
                    <a:shade val="85000"/>
                    <a:satMod val="155000"/>
                  </a:schemeClr>
                </a:solidFill>
                <a:prstDash val="solid"/>
                <a:miter lim="800000"/>
              </a:ln>
              <a:gradFill>
                <a:gsLst>
                  <a:gs pos="10000">
                    <a:schemeClr val="accent2">
                      <a:tint val="10000"/>
                      <a:satMod val="155000"/>
                    </a:schemeClr>
                  </a:gs>
                  <a:gs pos="60000">
                    <a:schemeClr val="accent2">
                      <a:tint val="30000"/>
                      <a:satMod val="155000"/>
                    </a:schemeClr>
                  </a:gs>
                  <a:gs pos="100000">
                    <a:schemeClr val="accent2">
                      <a:tint val="73000"/>
                      <a:satMod val="155000"/>
                    </a:schemeClr>
                  </a:gs>
                </a:gsLst>
                <a:lin ang="5400000"/>
              </a:gradFill>
              <a:effectLst>
                <a:outerShdw blurRad="38100" dist="38100" dir="7020000" algn="tl">
                  <a:srgbClr val="000000">
                    <a:alpha val="35000"/>
                  </a:srgbClr>
                </a:outerShdw>
              </a:effectLst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85056" y="1905000"/>
            <a:ext cx="8573888" cy="1862048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11500" b="1" cap="none" spc="0" dirty="0" smtClean="0">
                <a:ln w="24500" cmpd="dbl">
                  <a:solidFill>
                    <a:schemeClr val="accent2">
                      <a:shade val="85000"/>
                      <a:satMod val="155000"/>
                    </a:schemeClr>
                  </a:solidFill>
                  <a:prstDash val="solid"/>
                  <a:miter lim="800000"/>
                </a:ln>
                <a:gradFill>
                  <a:gsLst>
                    <a:gs pos="10000">
                      <a:schemeClr val="accent2">
                        <a:tint val="10000"/>
                        <a:satMod val="155000"/>
                      </a:schemeClr>
                    </a:gs>
                    <a:gs pos="60000">
                      <a:schemeClr val="accent2">
                        <a:tint val="30000"/>
                        <a:satMod val="155000"/>
                      </a:schemeClr>
                    </a:gs>
                    <a:gs pos="100000">
                      <a:schemeClr val="accent2">
                        <a:tint val="73000"/>
                        <a:satMod val="155000"/>
                      </a:schemeClr>
                    </a:gs>
                  </a:gsLst>
                  <a:lin ang="5400000"/>
                </a:gradFill>
                <a:effectLst>
                  <a:outerShdw blurRad="38100" dist="38100" dir="7020000" algn="tl">
                    <a:srgbClr val="000000">
                      <a:alpha val="35000"/>
                    </a:srgbClr>
                  </a:outerShdw>
                </a:effectLst>
              </a:rPr>
              <a:t>Morning!!</a:t>
            </a:r>
            <a:endParaRPr lang="en-US" sz="11500" b="1" cap="none" spc="0" dirty="0">
              <a:ln w="24500" cmpd="dbl">
                <a:solidFill>
                  <a:schemeClr val="accent2">
                    <a:shade val="85000"/>
                    <a:satMod val="155000"/>
                  </a:schemeClr>
                </a:solidFill>
                <a:prstDash val="solid"/>
                <a:miter lim="800000"/>
              </a:ln>
              <a:gradFill>
                <a:gsLst>
                  <a:gs pos="10000">
                    <a:schemeClr val="accent2">
                      <a:tint val="10000"/>
                      <a:satMod val="155000"/>
                    </a:schemeClr>
                  </a:gs>
                  <a:gs pos="60000">
                    <a:schemeClr val="accent2">
                      <a:tint val="30000"/>
                      <a:satMod val="155000"/>
                    </a:schemeClr>
                  </a:gs>
                  <a:gs pos="100000">
                    <a:schemeClr val="accent2">
                      <a:tint val="73000"/>
                      <a:satMod val="155000"/>
                    </a:schemeClr>
                  </a:gs>
                </a:gsLst>
                <a:lin ang="5400000"/>
              </a:gradFill>
              <a:effectLst>
                <a:outerShdw blurRad="38100" dist="38100" dir="7020000" algn="tl">
                  <a:srgbClr val="000000">
                    <a:alpha val="35000"/>
                  </a:srgbClr>
                </a:outerShdw>
              </a:effectLst>
            </a:endParaRPr>
          </a:p>
        </p:txBody>
      </p:sp>
    </p:spTree>
  </p:cSld>
  <p:clrMapOvr>
    <a:masterClrMapping/>
  </p:clrMapOvr>
  <p:transition spd="slow">
    <p:randomBar dir="vert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0" y="4414"/>
            <a:ext cx="9149890" cy="6853586"/>
          </a:xfrm>
          <a:prstGeom prst="rect">
            <a:avLst/>
          </a:prstGeom>
        </p:spPr>
      </p:pic>
      <p:pic>
        <p:nvPicPr>
          <p:cNvPr id="4" name="Content Placeholder 3" descr="corn plant.jpg"/>
          <p:cNvPicPr>
            <a:picLocks noGrp="1" noChangeAspect="1"/>
          </p:cNvPicPr>
          <p:nvPr>
            <p:ph idx="1"/>
          </p:nvPr>
        </p:nvPicPr>
        <p:blipFill>
          <a:blip r:embed="rId4"/>
          <a:stretch>
            <a:fillRect/>
          </a:stretch>
        </p:blipFill>
        <p:spPr>
          <a:xfrm>
            <a:off x="1295400" y="1143001"/>
            <a:ext cx="6324600" cy="4143894"/>
          </a:xfr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1600200" y="381000"/>
            <a:ext cx="4191000" cy="609600"/>
          </a:xfrm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>
            <a:normAutofit fontScale="90000"/>
          </a:bodyPr>
          <a:lstStyle/>
          <a:p>
            <a:r>
              <a:rPr lang="en-US" dirty="0" smtClean="0"/>
              <a:t>   Organism #1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09600" y="5562600"/>
            <a:ext cx="2514600" cy="523220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002060"/>
                </a:solidFill>
                <a:latin typeface="Berlin Sans FB Demi" pitchFamily="34" charset="0"/>
              </a:rPr>
              <a:t>CORN </a:t>
            </a:r>
            <a:r>
              <a:rPr lang="en-US" sz="2800" b="1" dirty="0">
                <a:solidFill>
                  <a:srgbClr val="002060"/>
                </a:solidFill>
                <a:latin typeface="Berlin Sans FB Demi" pitchFamily="34" charset="0"/>
              </a:rPr>
              <a:t>PLANT </a:t>
            </a:r>
            <a:endParaRPr lang="en-US" sz="2800" dirty="0"/>
          </a:p>
        </p:txBody>
      </p:sp>
      <p:sp>
        <p:nvSpPr>
          <p:cNvPr id="6" name="TextBox 5"/>
          <p:cNvSpPr txBox="1"/>
          <p:nvPr/>
        </p:nvSpPr>
        <p:spPr>
          <a:xfrm>
            <a:off x="3505200" y="5552902"/>
            <a:ext cx="3048000" cy="523220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rgbClr val="002060"/>
                </a:solidFill>
                <a:latin typeface="Berlin Sans FB Demi" pitchFamily="34" charset="0"/>
              </a:rPr>
              <a:t>   </a:t>
            </a:r>
            <a:r>
              <a:rPr lang="en-US" sz="2800" b="1" dirty="0" smtClean="0">
                <a:solidFill>
                  <a:srgbClr val="002060"/>
                </a:solidFill>
                <a:latin typeface="Berlin Sans FB Demi" pitchFamily="34" charset="0"/>
              </a:rPr>
              <a:t>PRODUCERS    </a:t>
            </a:r>
            <a:endParaRPr lang="en-US" sz="2800" b="1" dirty="0">
              <a:solidFill>
                <a:srgbClr val="002060"/>
              </a:solidFill>
              <a:latin typeface="Berlin Sans FB Demi" pitchFamily="34" charset="0"/>
            </a:endParaRPr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0" y="4412"/>
            <a:ext cx="9149891" cy="6853587"/>
          </a:xfrm>
          <a:prstGeom prst="rect">
            <a:avLst/>
          </a:prstGeom>
        </p:spPr>
      </p:pic>
      <p:pic>
        <p:nvPicPr>
          <p:cNvPr id="2" name="Picture 1" descr="mouse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3750" y="1088886"/>
            <a:ext cx="6896957" cy="4016514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752600" y="381000"/>
            <a:ext cx="3733800" cy="70788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sz="4000" dirty="0" smtClean="0"/>
              <a:t> Organism #2</a:t>
            </a:r>
            <a:endParaRPr lang="en-US" sz="4000" dirty="0"/>
          </a:p>
        </p:txBody>
      </p:sp>
      <p:sp>
        <p:nvSpPr>
          <p:cNvPr id="5" name="TextBox 4"/>
          <p:cNvSpPr txBox="1"/>
          <p:nvPr/>
        </p:nvSpPr>
        <p:spPr>
          <a:xfrm>
            <a:off x="1143000" y="5334000"/>
            <a:ext cx="1828800" cy="707886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4000" b="1" dirty="0" smtClean="0">
                <a:solidFill>
                  <a:srgbClr val="002060"/>
                </a:solidFill>
                <a:latin typeface="Berlin Sans FB Demi" pitchFamily="34" charset="0"/>
              </a:rPr>
              <a:t>Mouse</a:t>
            </a:r>
            <a:endParaRPr lang="en-US" sz="4000" dirty="0"/>
          </a:p>
        </p:txBody>
      </p:sp>
      <p:sp>
        <p:nvSpPr>
          <p:cNvPr id="8" name="TextBox 7"/>
          <p:cNvSpPr txBox="1"/>
          <p:nvPr/>
        </p:nvSpPr>
        <p:spPr>
          <a:xfrm>
            <a:off x="3200400" y="5334000"/>
            <a:ext cx="3124199" cy="646331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3200" b="1" dirty="0" smtClean="0">
                <a:solidFill>
                  <a:srgbClr val="002060"/>
                </a:solidFill>
                <a:latin typeface="Berlin Sans FB Demi" pitchFamily="34" charset="0"/>
              </a:rPr>
              <a:t>  </a:t>
            </a:r>
            <a:r>
              <a:rPr lang="en-US" sz="3600" b="1" dirty="0" smtClean="0">
                <a:solidFill>
                  <a:srgbClr val="002060"/>
                </a:solidFill>
                <a:latin typeface="Berlin Sans FB Demi" pitchFamily="34" charset="0"/>
              </a:rPr>
              <a:t>Consumer</a:t>
            </a:r>
            <a:endParaRPr lang="en-US" sz="3200" dirty="0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11783" y="0"/>
            <a:ext cx="9155783" cy="6858000"/>
          </a:xfrm>
          <a:prstGeom prst="rect">
            <a:avLst/>
          </a:prstGeom>
        </p:spPr>
      </p:pic>
      <p:pic>
        <p:nvPicPr>
          <p:cNvPr id="4" name="Content Placeholder 3" descr="fungi.jpg"/>
          <p:cNvPicPr>
            <a:picLocks noGrp="1" noChangeAspect="1"/>
          </p:cNvPicPr>
          <p:nvPr>
            <p:ph idx="1"/>
          </p:nvPr>
        </p:nvPicPr>
        <p:blipFill>
          <a:blip r:embed="rId4"/>
          <a:stretch>
            <a:fillRect/>
          </a:stretch>
        </p:blipFill>
        <p:spPr>
          <a:xfrm>
            <a:off x="685800" y="940456"/>
            <a:ext cx="7543800" cy="4698344"/>
          </a:xfr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1496291" y="274638"/>
            <a:ext cx="4294909" cy="706264"/>
          </a:xfrm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>
            <a:normAutofit fontScale="90000"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    Organism #3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2590800" y="5791201"/>
            <a:ext cx="3048000" cy="584775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002060"/>
                </a:solidFill>
                <a:latin typeface="Berlin Sans FB Demi" pitchFamily="34" charset="0"/>
              </a:rPr>
              <a:t> </a:t>
            </a:r>
            <a:r>
              <a:rPr lang="en-US" sz="3200" b="1" dirty="0" smtClean="0">
                <a:solidFill>
                  <a:srgbClr val="002060"/>
                </a:solidFill>
                <a:latin typeface="Berlin Sans FB Demi" pitchFamily="34" charset="0"/>
              </a:rPr>
              <a:t>Decomposers</a:t>
            </a:r>
            <a:endParaRPr lang="en-US" sz="3200" b="1" dirty="0">
              <a:solidFill>
                <a:srgbClr val="002060"/>
              </a:solidFill>
              <a:latin typeface="Berlin Sans FB Demi" pitchFamily="34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685800" y="5791201"/>
            <a:ext cx="1524000" cy="646331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rgbClr val="002060"/>
                </a:solidFill>
                <a:latin typeface="Berlin Sans FB Demi" pitchFamily="34" charset="0"/>
              </a:rPr>
              <a:t>Fungi</a:t>
            </a:r>
            <a:endParaRPr lang="en-US" sz="3600" dirty="0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5892" y="0"/>
            <a:ext cx="9155783" cy="6858000"/>
          </a:xfrm>
          <a:prstGeom prst="rect">
            <a:avLst/>
          </a:prstGeom>
        </p:spPr>
      </p:pic>
      <p:pic>
        <p:nvPicPr>
          <p:cNvPr id="2" name="Food Chain Song.mp4">
            <a:hlinkClick r:id="rId4" action="ppaction://hlinkfile"/>
          </p:cNvPr>
          <p:cNvPicPr>
            <a:picLocks noRot="1" noChangeAspect="1"/>
          </p:cNvPicPr>
          <p:nvPr>
            <a:videoFile r:link="rId1"/>
          </p:nvPr>
        </p:nvPicPr>
        <p:blipFill>
          <a:blip r:embed="rId5"/>
          <a:stretch>
            <a:fillRect/>
          </a:stretch>
        </p:blipFill>
        <p:spPr>
          <a:xfrm>
            <a:off x="584200" y="533400"/>
            <a:ext cx="7645400" cy="5734050"/>
          </a:xfrm>
          <a:prstGeom prst="rect">
            <a:avLst/>
          </a:prstGeom>
        </p:spPr>
      </p:pic>
      <p:pic>
        <p:nvPicPr>
          <p:cNvPr id="4" name="Food Chain Song.mp4">
            <a:hlinkClick r:id="rId4" action="ppaction://hlinkfile"/>
          </p:cNvPr>
          <p:cNvPicPr>
            <a:picLocks noRot="1" noChangeAspect="1"/>
          </p:cNvPicPr>
          <p:nvPr>
            <a:videoFile r:link="rId1"/>
          </p:nvPr>
        </p:nvPicPr>
        <p:blipFill>
          <a:blip r:embed="rId5"/>
          <a:stretch>
            <a:fillRect/>
          </a:stretch>
        </p:blipFill>
        <p:spPr>
          <a:xfrm>
            <a:off x="736600" y="685800"/>
            <a:ext cx="7645400" cy="573405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3400">
        <p14:reveal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>
                <p:cTn id="13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5893" y="0"/>
            <a:ext cx="9155783" cy="6858000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85800" y="381000"/>
            <a:ext cx="8001000" cy="5626292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n-US" sz="14000" dirty="0" smtClean="0">
                <a:solidFill>
                  <a:schemeClr val="accent1">
                    <a:lumMod val="50000"/>
                  </a:schemeClr>
                </a:solidFill>
                <a:latin typeface="Berlin Sans FB Demi" pitchFamily="34" charset="0"/>
              </a:rPr>
              <a:t>  FOOD            </a:t>
            </a:r>
            <a:r>
              <a:rPr lang="en-US" sz="17900" dirty="0" smtClean="0">
                <a:solidFill>
                  <a:schemeClr val="accent1">
                    <a:lumMod val="50000"/>
                  </a:schemeClr>
                </a:solidFill>
                <a:latin typeface="Berlin Sans FB Demi" pitchFamily="34" charset="0"/>
              </a:rPr>
              <a:t>CHAIN</a:t>
            </a:r>
            <a:r>
              <a:rPr lang="en-US" sz="15000" dirty="0" smtClean="0">
                <a:solidFill>
                  <a:schemeClr val="accent1">
                    <a:lumMod val="50000"/>
                  </a:schemeClr>
                </a:solidFill>
                <a:latin typeface="Berlin Sans FB Demi" pitchFamily="34" charset="0"/>
              </a:rPr>
              <a:t>  </a:t>
            </a:r>
            <a:endParaRPr lang="en-US" sz="15000" dirty="0">
              <a:solidFill>
                <a:schemeClr val="accent1">
                  <a:lumMod val="50000"/>
                </a:schemeClr>
              </a:solidFill>
              <a:latin typeface="Berlin Sans FB Demi" pitchFamily="34" charset="0"/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1200">
        <p:dissolve/>
      </p:transition>
    </mc:Choice>
    <mc:Fallback>
      <p:transition spd="slow">
        <p:dissolv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5890" y="0"/>
            <a:ext cx="9155781" cy="6857999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304800" y="1143000"/>
            <a:ext cx="8458200" cy="5714999"/>
          </a:xfrm>
        </p:spPr>
        <p:txBody>
          <a:bodyPr>
            <a:noAutofit/>
          </a:bodyPr>
          <a:lstStyle/>
          <a:p>
            <a:pPr marL="624078" indent="-514350">
              <a:buAutoNum type="arabicPeriod"/>
            </a:pPr>
            <a:r>
              <a:rPr lang="en-US" sz="4800" b="1" dirty="0"/>
              <a:t>d</a:t>
            </a:r>
            <a:r>
              <a:rPr lang="en-US" sz="4800" b="1" dirty="0" smtClean="0"/>
              <a:t>escribe food chain </a:t>
            </a:r>
          </a:p>
          <a:p>
            <a:pPr marL="624078" indent="-514350">
              <a:buAutoNum type="arabicPeriod"/>
            </a:pPr>
            <a:r>
              <a:rPr lang="en-US" sz="4800" b="1" dirty="0"/>
              <a:t>c</a:t>
            </a:r>
            <a:r>
              <a:rPr lang="en-US" sz="4800" b="1" dirty="0" smtClean="0"/>
              <a:t>onstruct a diagram of food chain in a given ecosystem</a:t>
            </a:r>
          </a:p>
          <a:p>
            <a:pPr marL="624078" indent="-514350">
              <a:buAutoNum type="arabicPeriod"/>
            </a:pPr>
            <a:r>
              <a:rPr lang="en-US" sz="4800" b="1" dirty="0"/>
              <a:t>g</a:t>
            </a:r>
            <a:r>
              <a:rPr lang="en-US" sz="4800" b="1" dirty="0" smtClean="0"/>
              <a:t>ive the importance of food chain in an ecosystem</a:t>
            </a:r>
          </a:p>
          <a:p>
            <a:pPr marL="624078" indent="-514350">
              <a:buNone/>
            </a:pPr>
            <a:endParaRPr lang="en-US" sz="2800" b="1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1828800" y="274638"/>
            <a:ext cx="5181600" cy="944562"/>
          </a:xfr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r>
              <a:rPr lang="en-US" sz="6600" dirty="0" smtClean="0">
                <a:solidFill>
                  <a:srgbClr val="002060"/>
                </a:solidFill>
              </a:rPr>
              <a:t>  Objectives:</a:t>
            </a:r>
            <a:endParaRPr lang="en-US" sz="6600" dirty="0">
              <a:solidFill>
                <a:srgbClr val="002060"/>
              </a:solidFill>
            </a:endParaRPr>
          </a:p>
        </p:txBody>
      </p:sp>
    </p:spTree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11783" y="0"/>
            <a:ext cx="9155783" cy="6858000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57200" y="838200"/>
            <a:ext cx="3048000" cy="685800"/>
          </a:xfrm>
        </p:spPr>
        <p:txBody>
          <a:bodyPr>
            <a:noAutofit/>
          </a:bodyPr>
          <a:lstStyle/>
          <a:p>
            <a:pPr>
              <a:buNone/>
            </a:pPr>
            <a:endParaRPr lang="en-US" sz="2800" b="1" dirty="0" smtClean="0"/>
          </a:p>
          <a:p>
            <a:pPr>
              <a:buNone/>
            </a:pPr>
            <a:endParaRPr lang="en-US" sz="2800" b="1" dirty="0" smtClean="0"/>
          </a:p>
          <a:p>
            <a:pPr>
              <a:buNone/>
            </a:pPr>
            <a:endParaRPr lang="en-US" sz="2800" b="1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1676400" y="1"/>
            <a:ext cx="5562600" cy="990600"/>
          </a:xfr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r>
              <a:rPr lang="en-US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  Terms to unlock:</a:t>
            </a:r>
            <a:endParaRPr lang="en-US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533400" y="914400"/>
            <a:ext cx="1371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>
                <a:solidFill>
                  <a:srgbClr val="002060"/>
                </a:solidFill>
                <a:latin typeface="Berlin Sans FB Demi" pitchFamily="34" charset="0"/>
              </a:rPr>
              <a:t>Chain</a:t>
            </a:r>
            <a:endParaRPr lang="en-US" sz="3200" dirty="0"/>
          </a:p>
        </p:txBody>
      </p:sp>
      <p:sp>
        <p:nvSpPr>
          <p:cNvPr id="6" name="TextBox 5"/>
          <p:cNvSpPr txBox="1"/>
          <p:nvPr/>
        </p:nvSpPr>
        <p:spPr>
          <a:xfrm>
            <a:off x="1676400" y="990600"/>
            <a:ext cx="67818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None/>
            </a:pPr>
            <a:r>
              <a:rPr lang="en-US" sz="2400" b="1" dirty="0"/>
              <a:t>– is a sequence of items performing a</a:t>
            </a:r>
            <a:r>
              <a:rPr lang="en-US" sz="2400" b="1" dirty="0" smtClean="0"/>
              <a:t> line</a:t>
            </a:r>
            <a:r>
              <a:rPr lang="en-US" sz="2400" b="1" dirty="0"/>
              <a:t>. </a:t>
            </a:r>
            <a:r>
              <a:rPr lang="en-US" sz="2400" b="1" dirty="0" smtClean="0"/>
              <a:t>    It </a:t>
            </a:r>
            <a:r>
              <a:rPr lang="en-US" sz="2400" b="1" dirty="0"/>
              <a:t>only follows just one path.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518160" y="1781691"/>
            <a:ext cx="2667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002060"/>
                </a:solidFill>
                <a:latin typeface="Berlin Sans FB Demi" pitchFamily="34" charset="0"/>
              </a:rPr>
              <a:t>Photosynthesis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895599" y="1781693"/>
            <a:ext cx="5867401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None/>
            </a:pPr>
            <a:r>
              <a:rPr lang="en-US" sz="2400" b="1" dirty="0" smtClean="0"/>
              <a:t>- is </a:t>
            </a:r>
            <a:r>
              <a:rPr lang="en-US" sz="2400" b="1" dirty="0"/>
              <a:t>the process by which </a:t>
            </a:r>
            <a:r>
              <a:rPr lang="en-US" sz="2400" b="1" dirty="0" smtClean="0"/>
              <a:t> plants </a:t>
            </a:r>
            <a:r>
              <a:rPr lang="en-US" sz="2400" b="1" dirty="0"/>
              <a:t>make their own food, by the use </a:t>
            </a:r>
            <a:r>
              <a:rPr lang="en-US" sz="2400" b="1" dirty="0" smtClean="0"/>
              <a:t> of </a:t>
            </a:r>
            <a:r>
              <a:rPr lang="en-US" sz="2400" b="1" dirty="0"/>
              <a:t>sunlight, water, and carbon </a:t>
            </a:r>
            <a:r>
              <a:rPr lang="en-US" sz="2400" b="1" dirty="0" smtClean="0"/>
              <a:t>dioxide</a:t>
            </a:r>
            <a:r>
              <a:rPr lang="en-US" b="1" dirty="0" smtClean="0"/>
              <a:t>.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533400" y="2956619"/>
            <a:ext cx="2362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>
                <a:solidFill>
                  <a:srgbClr val="002060"/>
                </a:solidFill>
                <a:latin typeface="Berlin Sans FB Demi" pitchFamily="34" charset="0"/>
              </a:rPr>
              <a:t>Herbivores</a:t>
            </a:r>
            <a:endParaRPr lang="en-US" sz="3200" dirty="0"/>
          </a:p>
        </p:txBody>
      </p:sp>
      <p:sp>
        <p:nvSpPr>
          <p:cNvPr id="10" name="TextBox 9"/>
          <p:cNvSpPr txBox="1"/>
          <p:nvPr/>
        </p:nvSpPr>
        <p:spPr>
          <a:xfrm>
            <a:off x="2667001" y="3043535"/>
            <a:ext cx="587709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None/>
            </a:pPr>
            <a:r>
              <a:rPr lang="en-US" b="1" dirty="0"/>
              <a:t>– </a:t>
            </a:r>
            <a:r>
              <a:rPr lang="en-US" sz="2400" b="1" dirty="0"/>
              <a:t>are animals that eat plants</a:t>
            </a:r>
            <a:r>
              <a:rPr lang="en-US" sz="1600" b="1" dirty="0"/>
              <a:t>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533400" y="3733800"/>
            <a:ext cx="213360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>
                <a:solidFill>
                  <a:srgbClr val="002060"/>
                </a:solidFill>
                <a:latin typeface="Berlin Sans FB Demi" pitchFamily="34" charset="0"/>
              </a:rPr>
              <a:t>Carnivores</a:t>
            </a:r>
            <a:endParaRPr lang="en-US" sz="3200" dirty="0"/>
          </a:p>
        </p:txBody>
      </p:sp>
      <p:sp>
        <p:nvSpPr>
          <p:cNvPr id="12" name="TextBox 11"/>
          <p:cNvSpPr txBox="1"/>
          <p:nvPr/>
        </p:nvSpPr>
        <p:spPr>
          <a:xfrm>
            <a:off x="2667001" y="3733800"/>
            <a:ext cx="587709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/>
              <a:t>- are </a:t>
            </a:r>
            <a:r>
              <a:rPr lang="en-US" sz="2400" b="1" dirty="0"/>
              <a:t>animals that eat meat or </a:t>
            </a:r>
            <a:r>
              <a:rPr lang="en-US" sz="2400" b="1" dirty="0" smtClean="0"/>
              <a:t>flesh.</a:t>
            </a:r>
            <a:endParaRPr lang="en-US" sz="2400" dirty="0"/>
          </a:p>
        </p:txBody>
      </p:sp>
      <p:sp>
        <p:nvSpPr>
          <p:cNvPr id="13" name="TextBox 12"/>
          <p:cNvSpPr txBox="1"/>
          <p:nvPr/>
        </p:nvSpPr>
        <p:spPr>
          <a:xfrm>
            <a:off x="484908" y="4301950"/>
            <a:ext cx="218209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>
                <a:solidFill>
                  <a:srgbClr val="002060"/>
                </a:solidFill>
                <a:latin typeface="Berlin Sans FB Demi" pitchFamily="34" charset="0"/>
              </a:rPr>
              <a:t>Omnivores</a:t>
            </a:r>
            <a:endParaRPr lang="en-US" sz="3200" dirty="0"/>
          </a:p>
        </p:txBody>
      </p:sp>
      <p:sp>
        <p:nvSpPr>
          <p:cNvPr id="14" name="TextBox 13"/>
          <p:cNvSpPr txBox="1"/>
          <p:nvPr/>
        </p:nvSpPr>
        <p:spPr>
          <a:xfrm>
            <a:off x="2735580" y="4409671"/>
            <a:ext cx="647699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None/>
            </a:pPr>
            <a:r>
              <a:rPr lang="en-US" sz="2400" b="1" dirty="0" smtClean="0"/>
              <a:t>- are </a:t>
            </a:r>
            <a:r>
              <a:rPr lang="en-US" sz="2400" b="1" dirty="0"/>
              <a:t>animals that eat both plants and meat or flesh.</a:t>
            </a: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800">
        <p:circle/>
      </p:transition>
    </mc:Choice>
    <mc:Fallback>
      <p:transition spd="slow">
        <p:circl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  <p:bldP spid="8" grpId="0"/>
      <p:bldP spid="10" grpId="0"/>
      <p:bldP spid="11" grpId="0"/>
      <p:bldP spid="12" grpId="0"/>
      <p:bldP spid="13" grpId="0"/>
      <p:bldP spid="14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0" y="4412"/>
            <a:ext cx="9149894" cy="6853588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219200" y="1905000"/>
            <a:ext cx="7467600" cy="4102293"/>
          </a:xfrm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/>
          <a:lstStyle/>
          <a:p>
            <a:pPr>
              <a:buNone/>
            </a:pPr>
            <a:r>
              <a:rPr lang="en-US" sz="2800" dirty="0" smtClean="0">
                <a:solidFill>
                  <a:srgbClr val="006600"/>
                </a:solidFill>
                <a:latin typeface="Aharoni" pitchFamily="2" charset="-79"/>
                <a:cs typeface="Aharoni" pitchFamily="2" charset="-79"/>
              </a:rPr>
              <a:t>Rubrics:</a:t>
            </a:r>
          </a:p>
          <a:p>
            <a:pPr>
              <a:buNone/>
            </a:pPr>
            <a:endParaRPr lang="en-US" dirty="0" smtClean="0"/>
          </a:p>
          <a:p>
            <a:pPr>
              <a:buNone/>
            </a:pPr>
            <a:r>
              <a:rPr lang="en-US" dirty="0" smtClean="0"/>
              <a:t>		</a:t>
            </a:r>
            <a:r>
              <a:rPr lang="en-US" sz="4000" dirty="0" smtClean="0"/>
              <a:t>Presentation -  5 points</a:t>
            </a:r>
          </a:p>
          <a:p>
            <a:pPr>
              <a:buNone/>
            </a:pPr>
            <a:r>
              <a:rPr lang="en-US" sz="4000" dirty="0" smtClean="0"/>
              <a:t>		Timeliness    -  3 points</a:t>
            </a:r>
          </a:p>
          <a:p>
            <a:pPr>
              <a:buNone/>
            </a:pPr>
            <a:r>
              <a:rPr lang="en-US" sz="4000" dirty="0" smtClean="0"/>
              <a:t>		Teamwork    -  2 points</a:t>
            </a:r>
          </a:p>
          <a:p>
            <a:pPr>
              <a:buNone/>
            </a:pPr>
            <a:r>
              <a:rPr lang="en-US" dirty="0" smtClean="0"/>
              <a:t>		       TOTAL             -  10 points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1676400" y="838200"/>
            <a:ext cx="5638800" cy="990600"/>
          </a:xfr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r>
              <a:rPr lang="en-US" sz="4000" dirty="0" smtClean="0">
                <a:solidFill>
                  <a:srgbClr val="0D1869"/>
                </a:solidFill>
              </a:rPr>
              <a:t>Activity: Go team! Go!</a:t>
            </a:r>
            <a:endParaRPr lang="en-US" sz="4000" dirty="0">
              <a:solidFill>
                <a:srgbClr val="0D1869"/>
              </a:solidFill>
            </a:endParaRPr>
          </a:p>
        </p:txBody>
      </p:sp>
      <p:cxnSp>
        <p:nvCxnSpPr>
          <p:cNvPr id="8" name="Straight Connector 7"/>
          <p:cNvCxnSpPr/>
          <p:nvPr/>
        </p:nvCxnSpPr>
        <p:spPr>
          <a:xfrm>
            <a:off x="2209800" y="4648200"/>
            <a:ext cx="6096000" cy="762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2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3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8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3" dur="5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8" dur="5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animBg="1"/>
      <p:bldP spid="3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35171" y="-1168"/>
            <a:ext cx="9108830" cy="6858000"/>
          </a:xfrm>
          <a:prstGeom prst="rect">
            <a:avLst/>
          </a:prstGeom>
        </p:spPr>
      </p:pic>
      <p:pic>
        <p:nvPicPr>
          <p:cNvPr id="1026" name="irc_mi" descr="273125-cor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4076" y="1143951"/>
            <a:ext cx="1803860" cy="259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ight Arrow 5"/>
          <p:cNvSpPr/>
          <p:nvPr/>
        </p:nvSpPr>
        <p:spPr>
          <a:xfrm>
            <a:off x="1868114" y="2569141"/>
            <a:ext cx="304800" cy="258192"/>
          </a:xfrm>
          <a:prstGeom prst="rightArrow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7" name="Picture 3" descr="Image result for image of grasshoppe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172915" y="2439351"/>
            <a:ext cx="1713286" cy="11294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Right Arrow 8"/>
          <p:cNvSpPr/>
          <p:nvPr/>
        </p:nvSpPr>
        <p:spPr>
          <a:xfrm>
            <a:off x="4118827" y="2593991"/>
            <a:ext cx="304800" cy="261507"/>
          </a:xfrm>
          <a:prstGeom prst="rightArrow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8" name="Picture 4" descr="ANd9GcS7kFH4I79oYQ_GJ_SLH2u7JK1xj_ayyJE2ql3JH1H9vDHTqpEQ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572002" y="1524000"/>
            <a:ext cx="2115838" cy="2075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Right Arrow 10"/>
          <p:cNvSpPr/>
          <p:nvPr/>
        </p:nvSpPr>
        <p:spPr>
          <a:xfrm>
            <a:off x="6732903" y="2630232"/>
            <a:ext cx="453418" cy="307722"/>
          </a:xfrm>
          <a:prstGeom prst="rightArrow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9" name="Picture 5" descr="ANd9GcQWK-QtwmrUkGJmJOPNRCZC7H27nIaCEO8ljdGaIYyKSiP46i97QA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7186321" y="964136"/>
            <a:ext cx="1957680" cy="2698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TextBox 11"/>
          <p:cNvSpPr txBox="1"/>
          <p:nvPr/>
        </p:nvSpPr>
        <p:spPr>
          <a:xfrm>
            <a:off x="748145" y="149629"/>
            <a:ext cx="4881776" cy="830997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4800" dirty="0" smtClean="0">
                <a:latin typeface="Aharoni" pitchFamily="2" charset="-79"/>
                <a:cs typeface="Aharoni" pitchFamily="2" charset="-79"/>
              </a:rPr>
              <a:t>FOOD CHAIN</a:t>
            </a:r>
            <a:endParaRPr lang="en-US" sz="4800" dirty="0">
              <a:latin typeface="Aharoni" pitchFamily="2" charset="-79"/>
              <a:cs typeface="Aharoni" pitchFamily="2" charset="-79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24077" y="3886201"/>
            <a:ext cx="1844037" cy="461665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2400" b="1" cap="none" spc="0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solidFill>
                  <a:schemeClr val="tx1"/>
                </a:solidFill>
                <a:effectLst>
                  <a:outerShdw blurRad="50800" algn="tl" rotWithShape="0">
                    <a:srgbClr val="000000"/>
                  </a:outerShdw>
                </a:effectLst>
                <a:latin typeface="Aharoni" pitchFamily="2" charset="-79"/>
                <a:cs typeface="Aharoni" pitchFamily="2" charset="-79"/>
              </a:rPr>
              <a:t>PRODUCER</a:t>
            </a:r>
            <a:endParaRPr lang="en-US" sz="2400" b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solidFill>
                <a:schemeClr val="tx1"/>
              </a:solidFill>
              <a:effectLst>
                <a:outerShdw blurRad="50800" algn="tl" rotWithShape="0">
                  <a:srgbClr val="000000"/>
                </a:outerShdw>
              </a:effectLst>
            </a:endParaRPr>
          </a:p>
        </p:txBody>
      </p:sp>
      <p:sp>
        <p:nvSpPr>
          <p:cNvPr id="17" name="Rectangle 16"/>
          <p:cNvSpPr/>
          <p:nvPr/>
        </p:nvSpPr>
        <p:spPr>
          <a:xfrm>
            <a:off x="2020514" y="4180306"/>
            <a:ext cx="6818686" cy="92333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1" cap="none" spc="0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  <a:latin typeface="Aharoni" pitchFamily="2" charset="-79"/>
                <a:cs typeface="Aharoni" pitchFamily="2" charset="-79"/>
              </a:rPr>
              <a:t>CONSUMER</a:t>
            </a:r>
            <a:endParaRPr lang="en-US" sz="5400" b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gradFill rotWithShape="1">
                <a:gsLst>
                  <a:gs pos="0">
                    <a:srgbClr val="000000">
                      <a:tint val="92000"/>
                      <a:shade val="100000"/>
                      <a:satMod val="150000"/>
                    </a:srgbClr>
                  </a:gs>
                  <a:gs pos="49000">
                    <a:srgbClr val="000000">
                      <a:tint val="89000"/>
                      <a:shade val="90000"/>
                      <a:satMod val="150000"/>
                    </a:srgbClr>
                  </a:gs>
                  <a:gs pos="50000">
                    <a:srgbClr val="000000">
                      <a:tint val="100000"/>
                      <a:shade val="75000"/>
                      <a:satMod val="150000"/>
                    </a:srgbClr>
                  </a:gs>
                  <a:gs pos="95000">
                    <a:srgbClr val="000000">
                      <a:shade val="47000"/>
                      <a:satMod val="150000"/>
                    </a:srgbClr>
                  </a:gs>
                  <a:gs pos="100000">
                    <a:srgbClr val="000000">
                      <a:shade val="39000"/>
                      <a:satMod val="150000"/>
                    </a:srgbClr>
                  </a:gs>
                </a:gsLst>
                <a:lin ang="5400000"/>
              </a:gradFill>
              <a:effectLst>
                <a:outerShdw blurRad="50800" algn="tl" rotWithShape="0">
                  <a:srgbClr val="000000"/>
                </a:outerShdw>
              </a:effectLst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2325317" y="3658184"/>
            <a:ext cx="1560884" cy="369332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 smtClean="0"/>
              <a:t>  PRIMARY</a:t>
            </a:r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 flipH="1">
            <a:off x="5029199" y="3727675"/>
            <a:ext cx="1703701" cy="369332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 smtClean="0"/>
              <a:t>  SECONDARY</a:t>
            </a:r>
            <a:endParaRPr lang="en-US" dirty="0"/>
          </a:p>
        </p:txBody>
      </p:sp>
      <p:sp>
        <p:nvSpPr>
          <p:cNvPr id="21" name="TextBox 20"/>
          <p:cNvSpPr txBox="1"/>
          <p:nvPr/>
        </p:nvSpPr>
        <p:spPr>
          <a:xfrm>
            <a:off x="7315200" y="3658185"/>
            <a:ext cx="1371600" cy="369332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 smtClean="0"/>
              <a:t> TERTIARY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203023373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17" grpId="0" animBg="1"/>
      <p:bldP spid="19" grpId="0" animBg="1"/>
      <p:bldP spid="20" grpId="0" animBg="1"/>
      <p:bldP spid="21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35171" y="-1168"/>
            <a:ext cx="9108830" cy="6858000"/>
          </a:xfrm>
          <a:prstGeom prst="rect">
            <a:avLst/>
          </a:prstGeom>
        </p:spPr>
      </p:pic>
      <p:pic>
        <p:nvPicPr>
          <p:cNvPr id="1026" name="irc_mi" descr="273125-cor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4076" y="1143951"/>
            <a:ext cx="1803860" cy="259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ight Arrow 5"/>
          <p:cNvSpPr/>
          <p:nvPr/>
        </p:nvSpPr>
        <p:spPr>
          <a:xfrm>
            <a:off x="1868114" y="2569141"/>
            <a:ext cx="304800" cy="258192"/>
          </a:xfrm>
          <a:prstGeom prst="rightArrow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7" name="Picture 3" descr="Image result for image of grasshoppe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172915" y="2439351"/>
            <a:ext cx="1713286" cy="11294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Right Arrow 8"/>
          <p:cNvSpPr/>
          <p:nvPr/>
        </p:nvSpPr>
        <p:spPr>
          <a:xfrm>
            <a:off x="4118827" y="2593991"/>
            <a:ext cx="304800" cy="261507"/>
          </a:xfrm>
          <a:prstGeom prst="rightArrow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ight Arrow 10"/>
          <p:cNvSpPr/>
          <p:nvPr/>
        </p:nvSpPr>
        <p:spPr>
          <a:xfrm>
            <a:off x="6732903" y="2630232"/>
            <a:ext cx="453418" cy="307722"/>
          </a:xfrm>
          <a:prstGeom prst="rightArrow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9" name="Picture 5" descr="ANd9GcQWK-QtwmrUkGJmJOPNRCZC7H27nIaCEO8ljdGaIYyKSiP46i97QA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7186321" y="964136"/>
            <a:ext cx="1957680" cy="2698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TextBox 11"/>
          <p:cNvSpPr txBox="1"/>
          <p:nvPr/>
        </p:nvSpPr>
        <p:spPr>
          <a:xfrm>
            <a:off x="748145" y="149629"/>
            <a:ext cx="4881776" cy="830997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4800" dirty="0" smtClean="0">
                <a:latin typeface="Aharoni" pitchFamily="2" charset="-79"/>
                <a:cs typeface="Aharoni" pitchFamily="2" charset="-79"/>
              </a:rPr>
              <a:t>FOOD CHAIN</a:t>
            </a:r>
            <a:endParaRPr lang="en-US" sz="4800" dirty="0">
              <a:latin typeface="Aharoni" pitchFamily="2" charset="-79"/>
              <a:cs typeface="Aharoni" pitchFamily="2" charset="-79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24077" y="3886201"/>
            <a:ext cx="1844037" cy="461665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2400" b="1" cap="none" spc="0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solidFill>
                  <a:schemeClr val="tx1"/>
                </a:solidFill>
                <a:effectLst>
                  <a:outerShdw blurRad="50800" algn="tl" rotWithShape="0">
                    <a:srgbClr val="000000"/>
                  </a:outerShdw>
                </a:effectLst>
                <a:latin typeface="Aharoni" pitchFamily="2" charset="-79"/>
                <a:cs typeface="Aharoni" pitchFamily="2" charset="-79"/>
              </a:rPr>
              <a:t>PRODUCER</a:t>
            </a:r>
            <a:endParaRPr lang="en-US" sz="2400" b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solidFill>
                <a:schemeClr val="tx1"/>
              </a:solidFill>
              <a:effectLst>
                <a:outerShdw blurRad="50800" algn="tl" rotWithShape="0">
                  <a:srgbClr val="000000"/>
                </a:outerShdw>
              </a:effectLst>
            </a:endParaRPr>
          </a:p>
        </p:txBody>
      </p:sp>
      <p:sp>
        <p:nvSpPr>
          <p:cNvPr id="17" name="Rectangle 16"/>
          <p:cNvSpPr/>
          <p:nvPr/>
        </p:nvSpPr>
        <p:spPr>
          <a:xfrm>
            <a:off x="2020514" y="4180306"/>
            <a:ext cx="6818686" cy="92333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1" cap="none" spc="0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  <a:latin typeface="Aharoni" pitchFamily="2" charset="-79"/>
                <a:cs typeface="Aharoni" pitchFamily="2" charset="-79"/>
              </a:rPr>
              <a:t>CONSUMER</a:t>
            </a:r>
            <a:endParaRPr lang="en-US" sz="5400" b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gradFill rotWithShape="1">
                <a:gsLst>
                  <a:gs pos="0">
                    <a:srgbClr val="000000">
                      <a:tint val="92000"/>
                      <a:shade val="100000"/>
                      <a:satMod val="150000"/>
                    </a:srgbClr>
                  </a:gs>
                  <a:gs pos="49000">
                    <a:srgbClr val="000000">
                      <a:tint val="89000"/>
                      <a:shade val="90000"/>
                      <a:satMod val="150000"/>
                    </a:srgbClr>
                  </a:gs>
                  <a:gs pos="50000">
                    <a:srgbClr val="000000">
                      <a:tint val="100000"/>
                      <a:shade val="75000"/>
                      <a:satMod val="150000"/>
                    </a:srgbClr>
                  </a:gs>
                  <a:gs pos="95000">
                    <a:srgbClr val="000000">
                      <a:shade val="47000"/>
                      <a:satMod val="150000"/>
                    </a:srgbClr>
                  </a:gs>
                  <a:gs pos="100000">
                    <a:srgbClr val="000000">
                      <a:shade val="39000"/>
                      <a:satMod val="150000"/>
                    </a:srgbClr>
                  </a:gs>
                </a:gsLst>
                <a:lin ang="5400000"/>
              </a:gradFill>
              <a:effectLst>
                <a:outerShdw blurRad="50800" algn="tl" rotWithShape="0">
                  <a:srgbClr val="000000"/>
                </a:outerShdw>
              </a:effectLst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2325317" y="3658184"/>
            <a:ext cx="1560884" cy="369332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 smtClean="0"/>
              <a:t>  PRIMARY</a:t>
            </a:r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 flipH="1">
            <a:off x="5029199" y="3727675"/>
            <a:ext cx="1703701" cy="369332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 smtClean="0"/>
              <a:t>  SECONDARY</a:t>
            </a:r>
            <a:endParaRPr lang="en-US" dirty="0"/>
          </a:p>
        </p:txBody>
      </p:sp>
      <p:sp>
        <p:nvSpPr>
          <p:cNvPr id="21" name="TextBox 20"/>
          <p:cNvSpPr txBox="1"/>
          <p:nvPr/>
        </p:nvSpPr>
        <p:spPr>
          <a:xfrm>
            <a:off x="7315200" y="3658185"/>
            <a:ext cx="1371600" cy="369332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 smtClean="0"/>
              <a:t> TERTIARY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203023373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17" grpId="0" animBg="1"/>
      <p:bldP spid="19" grpId="0" animBg="1"/>
      <p:bldP spid="20" grpId="0" animBg="1"/>
      <p:bldP spid="21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57200" y="381000"/>
            <a:ext cx="7874000" cy="1676401"/>
          </a:xfr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>
              <a:buNone/>
            </a:pPr>
            <a:r>
              <a:rPr lang="en-US" b="1" dirty="0" smtClean="0">
                <a:solidFill>
                  <a:schemeClr val="accent6">
                    <a:lumMod val="50000"/>
                  </a:schemeClr>
                </a:solidFill>
                <a:latin typeface="Berlin Sans FB Demi" pitchFamily="34" charset="0"/>
              </a:rPr>
              <a:t> </a:t>
            </a:r>
            <a:r>
              <a:rPr lang="en-US" sz="4400" b="1" dirty="0" smtClean="0">
                <a:solidFill>
                  <a:schemeClr val="accent6">
                    <a:lumMod val="50000"/>
                  </a:schemeClr>
                </a:solidFill>
                <a:latin typeface="Berlin Sans FB Demi" pitchFamily="34" charset="0"/>
              </a:rPr>
              <a:t>What is the importance of food chain in an ecosystem</a:t>
            </a:r>
            <a:r>
              <a:rPr lang="en-US" b="1" dirty="0" smtClean="0">
                <a:solidFill>
                  <a:schemeClr val="accent6">
                    <a:lumMod val="50000"/>
                  </a:schemeClr>
                </a:solidFill>
                <a:latin typeface="Berlin Sans FB Demi" pitchFamily="34" charset="0"/>
              </a:rPr>
              <a:t>?</a:t>
            </a:r>
            <a:endParaRPr lang="en-US" b="1" dirty="0">
              <a:solidFill>
                <a:schemeClr val="accent6">
                  <a:lumMod val="50000"/>
                </a:schemeClr>
              </a:solidFill>
              <a:latin typeface="Berlin Sans FB Demi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609600" y="2514600"/>
            <a:ext cx="7467600" cy="2062103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sz="3200" dirty="0" smtClean="0">
                <a:latin typeface="Adobe Caslon Pro Bold" pitchFamily="18" charset="0"/>
              </a:rPr>
              <a:t>Food chain balances the ecosystem in a way that it allows organisms to survive through the energy that they get from the organisms.</a:t>
            </a:r>
            <a:endParaRPr lang="en-US" sz="3200" dirty="0">
              <a:latin typeface="Adobe Caslon Pro Bold" pitchFamily="18" charset="0"/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1500">
        <p:split orient="vert"/>
      </p:transition>
    </mc:Choice>
    <mc:Fallback>
      <p:transition spd="slow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animBg="1"/>
      <p:bldP spid="4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1" y="-45720"/>
            <a:ext cx="9144001" cy="6903720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85800" y="152400"/>
            <a:ext cx="1600200" cy="584775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  </a:t>
            </a:r>
            <a:r>
              <a:rPr lang="en-US" sz="3200" b="1" dirty="0" smtClean="0">
                <a:solidFill>
                  <a:schemeClr val="accent2"/>
                </a:solidFill>
              </a:rPr>
              <a:t>Quiz</a:t>
            </a:r>
            <a:r>
              <a:rPr lang="en-US" sz="3200" dirty="0" smtClean="0">
                <a:solidFill>
                  <a:schemeClr val="accent2"/>
                </a:solidFill>
              </a:rPr>
              <a:t>:</a:t>
            </a:r>
            <a:endParaRPr lang="en-US" sz="2000" dirty="0">
              <a:solidFill>
                <a:schemeClr val="accent2"/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85800" y="885854"/>
            <a:ext cx="522639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Answer the following questions:</a:t>
            </a:r>
            <a:endParaRPr lang="en-US" sz="2000" dirty="0"/>
          </a:p>
        </p:txBody>
      </p:sp>
      <p:sp>
        <p:nvSpPr>
          <p:cNvPr id="4" name="TextBox 3"/>
          <p:cNvSpPr txBox="1"/>
          <p:nvPr/>
        </p:nvSpPr>
        <p:spPr>
          <a:xfrm>
            <a:off x="-152400" y="1447801"/>
            <a:ext cx="9296400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800100" lvl="1" indent="-342900">
              <a:buAutoNum type="arabicPeriod"/>
            </a:pPr>
            <a:r>
              <a:rPr lang="en-US" sz="2800" b="1" dirty="0" smtClean="0">
                <a:solidFill>
                  <a:schemeClr val="accent5">
                    <a:lumMod val="50000"/>
                  </a:schemeClr>
                </a:solidFill>
              </a:rPr>
              <a:t>What is a food chain?(1pt)</a:t>
            </a:r>
          </a:p>
          <a:p>
            <a:pPr lvl="1"/>
            <a:r>
              <a:rPr lang="en-US" sz="2400" b="1" dirty="0" smtClean="0">
                <a:solidFill>
                  <a:schemeClr val="accent5">
                    <a:lumMod val="50000"/>
                  </a:schemeClr>
                </a:solidFill>
              </a:rPr>
              <a:t>2.Construct </a:t>
            </a:r>
            <a:r>
              <a:rPr lang="en-US" sz="2400" b="1" dirty="0">
                <a:solidFill>
                  <a:schemeClr val="accent5">
                    <a:lumMod val="50000"/>
                  </a:schemeClr>
                </a:solidFill>
              </a:rPr>
              <a:t>a simple food chain using the organisms found in an aquatic </a:t>
            </a:r>
            <a:r>
              <a:rPr lang="en-US" sz="2400" b="1" dirty="0" smtClean="0">
                <a:solidFill>
                  <a:schemeClr val="accent5">
                    <a:lumMod val="50000"/>
                  </a:schemeClr>
                </a:solidFill>
              </a:rPr>
              <a:t>ecosystem.(3pts)</a:t>
            </a:r>
            <a:endParaRPr lang="en-US" sz="2400" dirty="0" smtClean="0"/>
          </a:p>
        </p:txBody>
      </p:sp>
      <p:pic>
        <p:nvPicPr>
          <p:cNvPr id="11" name="Picture 10" descr="Zooplankton.jpe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400" y="2807830"/>
            <a:ext cx="2006600" cy="1600200"/>
          </a:xfrm>
          <a:prstGeom prst="rect">
            <a:avLst/>
          </a:prstGeom>
        </p:spPr>
      </p:pic>
      <p:pic>
        <p:nvPicPr>
          <p:cNvPr id="13" name="Picture 12" descr="images.jp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67857" y="2829601"/>
            <a:ext cx="1933575" cy="1600200"/>
          </a:xfrm>
          <a:prstGeom prst="rect">
            <a:avLst/>
          </a:prstGeom>
        </p:spPr>
      </p:pic>
      <p:pic>
        <p:nvPicPr>
          <p:cNvPr id="14" name="Picture 13" descr="sharks-fish-in-water-side-view.jp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419600" y="2709685"/>
            <a:ext cx="2115109" cy="1688783"/>
          </a:xfrm>
          <a:prstGeom prst="rect">
            <a:avLst/>
          </a:prstGeom>
        </p:spPr>
      </p:pic>
      <p:pic>
        <p:nvPicPr>
          <p:cNvPr id="15" name="Picture 14" descr="s fish.jp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781800" y="2703398"/>
            <a:ext cx="2168398" cy="1714499"/>
          </a:xfrm>
          <a:prstGeom prst="rect">
            <a:avLst/>
          </a:prstGeom>
        </p:spPr>
      </p:pic>
      <p:cxnSp>
        <p:nvCxnSpPr>
          <p:cNvPr id="19" name="Straight Connector 18"/>
          <p:cNvCxnSpPr/>
          <p:nvPr/>
        </p:nvCxnSpPr>
        <p:spPr>
          <a:xfrm>
            <a:off x="241300" y="5029200"/>
            <a:ext cx="16764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4" name="Straight Connector 23"/>
          <p:cNvCxnSpPr/>
          <p:nvPr/>
        </p:nvCxnSpPr>
        <p:spPr>
          <a:xfrm>
            <a:off x="2286000" y="4982029"/>
            <a:ext cx="1672544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5" name="Straight Connector 24"/>
          <p:cNvCxnSpPr/>
          <p:nvPr/>
        </p:nvCxnSpPr>
        <p:spPr>
          <a:xfrm>
            <a:off x="4665599" y="4978400"/>
            <a:ext cx="1828801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6" name="Straight Connector 25"/>
          <p:cNvCxnSpPr/>
          <p:nvPr/>
        </p:nvCxnSpPr>
        <p:spPr>
          <a:xfrm>
            <a:off x="7045198" y="4960257"/>
            <a:ext cx="1905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43" name="Straight Arrow Connector 42"/>
          <p:cNvCxnSpPr/>
          <p:nvPr/>
        </p:nvCxnSpPr>
        <p:spPr>
          <a:xfrm>
            <a:off x="1905000" y="4666342"/>
            <a:ext cx="533400" cy="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44" name="Straight Arrow Connector 43"/>
          <p:cNvCxnSpPr/>
          <p:nvPr/>
        </p:nvCxnSpPr>
        <p:spPr>
          <a:xfrm>
            <a:off x="4152900" y="4666342"/>
            <a:ext cx="533400" cy="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45" name="Straight Arrow Connector 44"/>
          <p:cNvCxnSpPr/>
          <p:nvPr/>
        </p:nvCxnSpPr>
        <p:spPr>
          <a:xfrm>
            <a:off x="6494400" y="4666342"/>
            <a:ext cx="533400" cy="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46" name="TextBox 45"/>
          <p:cNvSpPr txBox="1"/>
          <p:nvPr/>
        </p:nvSpPr>
        <p:spPr>
          <a:xfrm>
            <a:off x="381000" y="5181600"/>
            <a:ext cx="856919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chemeClr val="accent5">
                    <a:lumMod val="50000"/>
                  </a:schemeClr>
                </a:solidFill>
              </a:rPr>
              <a:t>3.Give </a:t>
            </a:r>
            <a:r>
              <a:rPr lang="en-US" sz="2400" b="1" dirty="0">
                <a:solidFill>
                  <a:schemeClr val="accent5">
                    <a:lumMod val="50000"/>
                  </a:schemeClr>
                </a:solidFill>
              </a:rPr>
              <a:t>one importance of food chain in </a:t>
            </a:r>
            <a:r>
              <a:rPr lang="en-US" sz="2400" b="1" dirty="0" smtClean="0">
                <a:solidFill>
                  <a:schemeClr val="accent5">
                    <a:lumMod val="50000"/>
                  </a:schemeClr>
                </a:solidFill>
              </a:rPr>
              <a:t>an ecosystem</a:t>
            </a:r>
            <a:r>
              <a:rPr lang="en-US" sz="2400" b="1" dirty="0">
                <a:solidFill>
                  <a:schemeClr val="accent5">
                    <a:lumMod val="50000"/>
                  </a:schemeClr>
                </a:solidFill>
              </a:rPr>
              <a:t>. (</a:t>
            </a:r>
            <a:r>
              <a:rPr lang="en-US" sz="2400" b="1" dirty="0" smtClean="0">
                <a:solidFill>
                  <a:schemeClr val="accent5">
                    <a:lumMod val="50000"/>
                  </a:schemeClr>
                </a:solidFill>
              </a:rPr>
              <a:t>1pt)</a:t>
            </a:r>
            <a:endParaRPr lang="en-US" sz="2400" b="1" dirty="0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9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4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5892" y="0"/>
            <a:ext cx="9165789" cy="6865495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09600" y="1371600"/>
            <a:ext cx="7467600" cy="36009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rabicPeriod"/>
            </a:pPr>
            <a:r>
              <a:rPr lang="en-US" sz="3200" b="1" dirty="0" smtClean="0"/>
              <a:t>Answer the Activity 1: how do you identify the components of a chain in an ecosystem? pp. 274-277</a:t>
            </a:r>
          </a:p>
          <a:p>
            <a:pPr marL="342900" indent="-342900">
              <a:buAutoNum type="arabicPeriod"/>
            </a:pPr>
            <a:endParaRPr lang="en-US" sz="3200" b="1" dirty="0" smtClean="0"/>
          </a:p>
          <a:p>
            <a:pPr marL="342900" indent="-342900">
              <a:buAutoNum type="arabicPeriod"/>
            </a:pPr>
            <a:r>
              <a:rPr lang="en-US" sz="3200" b="1" dirty="0" smtClean="0"/>
              <a:t>What is Food Web?</a:t>
            </a:r>
          </a:p>
          <a:p>
            <a:pPr marL="342900" indent="-342900"/>
            <a:endParaRPr lang="en-US" sz="2800" b="1" dirty="0" smtClean="0">
              <a:solidFill>
                <a:srgbClr val="0D1869"/>
              </a:solidFill>
            </a:endParaRPr>
          </a:p>
          <a:p>
            <a:pPr marL="342900" indent="-342900"/>
            <a:r>
              <a:rPr lang="en-US" sz="2000" b="1" dirty="0" smtClean="0">
                <a:solidFill>
                  <a:schemeClr val="accent6"/>
                </a:solidFill>
              </a:rPr>
              <a:t>References: Science Learner’s Module. By. Pia C. Ocampo,,</a:t>
            </a:r>
          </a:p>
          <a:p>
            <a:pPr marL="342900" indent="-342900"/>
            <a:r>
              <a:rPr lang="en-US" sz="2000" b="1" dirty="0" smtClean="0">
                <a:solidFill>
                  <a:schemeClr val="accent6"/>
                </a:solidFill>
              </a:rPr>
              <a:t>                   et al. pp274-282.</a:t>
            </a:r>
            <a:endParaRPr lang="en-US" sz="2000" b="1" dirty="0">
              <a:solidFill>
                <a:schemeClr val="accent6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1589585" y="164175"/>
            <a:ext cx="5116015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1" cap="none" spc="0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  <a:latin typeface="Berlin Sans FB Demi" pitchFamily="34" charset="0"/>
              </a:rPr>
              <a:t>   Assignment:</a:t>
            </a:r>
            <a:endParaRPr lang="en-US" sz="5400" b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gradFill rotWithShape="1">
                <a:gsLst>
                  <a:gs pos="0">
                    <a:srgbClr val="000000">
                      <a:tint val="92000"/>
                      <a:shade val="100000"/>
                      <a:satMod val="150000"/>
                    </a:srgbClr>
                  </a:gs>
                  <a:gs pos="49000">
                    <a:srgbClr val="000000">
                      <a:tint val="89000"/>
                      <a:shade val="90000"/>
                      <a:satMod val="150000"/>
                    </a:srgbClr>
                  </a:gs>
                  <a:gs pos="50000">
                    <a:srgbClr val="000000">
                      <a:tint val="100000"/>
                      <a:shade val="75000"/>
                      <a:satMod val="150000"/>
                    </a:srgbClr>
                  </a:gs>
                  <a:gs pos="95000">
                    <a:srgbClr val="000000">
                      <a:shade val="47000"/>
                      <a:satMod val="150000"/>
                    </a:srgbClr>
                  </a:gs>
                  <a:gs pos="100000">
                    <a:srgbClr val="000000">
                      <a:shade val="39000"/>
                      <a:satMod val="150000"/>
                    </a:srgbClr>
                  </a:gs>
                </a:gsLst>
                <a:lin ang="5400000"/>
              </a:gradFill>
              <a:effectLst>
                <a:outerShdw blurRad="50800" algn="tl" rotWithShape="0">
                  <a:srgbClr val="000000"/>
                </a:outerShdw>
              </a:effectLst>
            </a:endParaRPr>
          </a:p>
        </p:txBody>
      </p:sp>
    </p:spTree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1" y="-45720"/>
            <a:ext cx="9144001" cy="6903720"/>
          </a:xfrm>
          <a:prstGeom prst="rect">
            <a:avLst/>
          </a:prstGeom>
        </p:spPr>
      </p:pic>
      <p:pic>
        <p:nvPicPr>
          <p:cNvPr id="20" name="Picture 19" descr="Screen-Shot-2014-08-06-at-4.36.49-PM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" y="381000"/>
            <a:ext cx="7239000" cy="5943600"/>
          </a:xfrm>
          <a:prstGeom prst="rect">
            <a:avLst/>
          </a:prstGeom>
        </p:spPr>
      </p:pic>
      <p:pic>
        <p:nvPicPr>
          <p:cNvPr id="18" name="Picture 17" descr="images.jp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705600" y="609600"/>
            <a:ext cx="2438399" cy="3962400"/>
          </a:xfrm>
          <a:prstGeom prst="rect">
            <a:avLst/>
          </a:prstGeom>
        </p:spPr>
      </p:pic>
    </p:spTree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A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270000"/>
              </a:schemeClr>
            </a:gs>
            <a:gs pos="25000">
              <a:schemeClr val="phClr">
                <a:tint val="60000"/>
                <a:satMod val="300000"/>
              </a:schemeClr>
            </a:gs>
            <a:gs pos="100000">
              <a:schemeClr val="phClr">
                <a:tint val="29000"/>
                <a:satMod val="40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45000"/>
                <a:satMod val="155000"/>
              </a:schemeClr>
            </a:gs>
            <a:gs pos="60000">
              <a:schemeClr val="phClr">
                <a:shade val="95000"/>
                <a:satMod val="150000"/>
              </a:schemeClr>
            </a:gs>
            <a:gs pos="100000">
              <a:schemeClr val="phClr">
                <a:tint val="87000"/>
                <a:satMod val="2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atMod val="150000"/>
            </a:schemeClr>
          </a:solidFill>
          <a:prstDash val="solid"/>
        </a:ln>
        <a:ln w="425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2000000"/>
            </a:lightRig>
          </a:scene3d>
          <a:sp3d prstMaterial="powder">
            <a:bevelT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95000" t="-106500" r="5000" b="2065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370</TotalTime>
  <Words>301</Words>
  <Application>Microsoft Office PowerPoint</Application>
  <PresentationFormat>On-screen Show (4:3)</PresentationFormat>
  <Paragraphs>68</Paragraphs>
  <Slides>15</Slides>
  <Notes>5</Notes>
  <HiddenSlides>0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6" baseType="lpstr">
      <vt:lpstr>Concourse</vt:lpstr>
      <vt:lpstr>Slide 1</vt:lpstr>
      <vt:lpstr>   Organism #1</vt:lpstr>
      <vt:lpstr>Slide 3</vt:lpstr>
      <vt:lpstr>    Organism #3</vt:lpstr>
      <vt:lpstr>Slide 5</vt:lpstr>
      <vt:lpstr>Slide 6</vt:lpstr>
      <vt:lpstr>  Objectives:</vt:lpstr>
      <vt:lpstr>   Terms to unlock:</vt:lpstr>
      <vt:lpstr>Activity: Go team! Go!</vt:lpstr>
      <vt:lpstr>Slide 10</vt:lpstr>
      <vt:lpstr>Slide 11</vt:lpstr>
      <vt:lpstr>Slide 12</vt:lpstr>
      <vt:lpstr>Slide 13</vt:lpstr>
      <vt:lpstr>Slide 14</vt:lpstr>
      <vt:lpstr>Slide 15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pc02</dc:creator>
  <cp:lastModifiedBy>abby</cp:lastModifiedBy>
  <cp:revision>85</cp:revision>
  <dcterms:created xsi:type="dcterms:W3CDTF">2016-02-07T12:29:09Z</dcterms:created>
  <dcterms:modified xsi:type="dcterms:W3CDTF">2016-02-20T11:23:01Z</dcterms:modified>
</cp:coreProperties>
</file>